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59" r:id="rId9"/>
    <p:sldId id="260" r:id="rId10"/>
  </p:sldIdLst>
  <p:sldSz cx="13004800" cy="7315200"/>
  <p:notesSz cx="6858000" cy="91440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DM Sans" pitchFamily="2" charset="0"/>
      <p:regular r:id="rId15"/>
      <p:bold r:id="rId16"/>
      <p:italic r:id="rId17"/>
      <p:boldItalic r:id="rId18"/>
    </p:embeddedFont>
    <p:embeddedFont>
      <p:font typeface="Poppins Medium" panose="00000600000000000000" pitchFamily="2" charset="0"/>
      <p:regular r:id="rId19"/>
      <p:italic r:id="rId20"/>
    </p:embeddedFont>
    <p:embeddedFont>
      <p:font typeface="Poppins Medium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C0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83E710-ECCE-C42A-1FC2-A64C34065DE1}" v="55" dt="2025-04-29T07:32:49.743"/>
    <p1510:client id="{55FA2B5E-7263-FC72-A9C3-CA4C3A71F270}" v="137" dt="2025-04-29T20:12:40.969"/>
    <p1510:client id="{9CC448FC-E41A-E55F-1FDD-7029C09801EF}" v="120" dt="2025-04-29T19:58:40.8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QIf7X2DXDBE?feature=oembed" TargetMode="External"/><Relationship Id="rId5" Type="http://schemas.openxmlformats.org/officeDocument/2006/relationships/image" Target="../media/image11.jpeg"/><Relationship Id="rId4" Type="http://schemas.openxmlformats.org/officeDocument/2006/relationships/hyperlink" Target="https://youtu.be/QIf7X2DXDBE?si=PsmQ7Naf-usmbMe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05575" y="0"/>
            <a:ext cx="6505575" cy="7315200"/>
          </a:xfrm>
          <a:custGeom>
            <a:avLst/>
            <a:gdLst/>
            <a:ahLst/>
            <a:cxnLst/>
            <a:rect l="l" t="t" r="r" b="b"/>
            <a:pathLst>
              <a:path w="6505575" h="7315200">
                <a:moveTo>
                  <a:pt x="0" y="0"/>
                </a:moveTo>
                <a:lnTo>
                  <a:pt x="6505575" y="0"/>
                </a:lnTo>
                <a:lnTo>
                  <a:pt x="6505575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465" r="-3446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29368" y="2129446"/>
            <a:ext cx="4646839" cy="3127803"/>
            <a:chOff x="0" y="57150"/>
            <a:chExt cx="6195786" cy="4170403"/>
          </a:xfrm>
        </p:grpSpPr>
        <p:sp>
          <p:nvSpPr>
            <p:cNvPr id="4" name="TextBox 4"/>
            <p:cNvSpPr txBox="1"/>
            <p:nvPr/>
          </p:nvSpPr>
          <p:spPr>
            <a:xfrm>
              <a:off x="0" y="57150"/>
              <a:ext cx="6195786" cy="15979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698"/>
                </a:lnSpc>
              </a:pPr>
              <a:r>
                <a:rPr lang="en-US" sz="4310" spc="-86">
                  <a:solidFill>
                    <a:srgbClr val="000000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Image Prediction &amp; Tagging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004723"/>
              <a:ext cx="6195786" cy="22228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615"/>
                </a:lnSpc>
              </a:pPr>
              <a:r>
                <a:rPr lang="en-US" sz="2350" spc="-47" dirty="0">
                  <a:solidFill>
                    <a:srgbClr val="000000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Kelly Lwin​</a:t>
              </a:r>
            </a:p>
            <a:p>
              <a:pPr algn="ctr">
                <a:lnSpc>
                  <a:spcPts val="2615"/>
                </a:lnSpc>
              </a:pPr>
              <a:endParaRPr lang="en-US" sz="2399" spc="-47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endParaRPr>
            </a:p>
            <a:p>
              <a:pPr marL="0" lvl="0" indent="0" algn="ctr">
                <a:lnSpc>
                  <a:spcPts val="2615"/>
                </a:lnSpc>
              </a:pPr>
              <a:r>
                <a:rPr lang="en-US" sz="2350" b="1" spc="-47" dirty="0">
                  <a:solidFill>
                    <a:srgbClr val="000000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CS</a:t>
              </a:r>
              <a:r>
                <a:rPr lang="en-US" sz="2350" b="1" u="none" spc="-47" dirty="0">
                  <a:solidFill>
                    <a:srgbClr val="000000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 4200 Artificial Intelligence​</a:t>
              </a:r>
              <a:endParaRPr lang="en-US" sz="2350" b="1" u="none" spc="-47">
                <a:solidFill>
                  <a:srgbClr val="000000"/>
                </a:solidFill>
                <a:latin typeface="Poppins Medium"/>
                <a:ea typeface="Poppins Medium"/>
                <a:cs typeface="Poppins Medium"/>
              </a:endParaRPr>
            </a:p>
            <a:p>
              <a:pPr algn="ctr">
                <a:lnSpc>
                  <a:spcPts val="2615"/>
                </a:lnSpc>
              </a:pPr>
              <a:endParaRPr lang="en-US" sz="2350" b="1" spc="-47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</a:endParaRPr>
            </a:p>
            <a:p>
              <a:pPr marL="0" lvl="0" indent="0" algn="ctr">
                <a:lnSpc>
                  <a:spcPts val="2615"/>
                </a:lnSpc>
              </a:pPr>
              <a:r>
                <a:rPr lang="en-US" sz="2350" b="1" u="none" spc="-47" dirty="0">
                  <a:solidFill>
                    <a:srgbClr val="000000"/>
                  </a:solidFill>
                  <a:latin typeface="Poppins Medium"/>
                  <a:ea typeface="Poppins Medium"/>
                  <a:cs typeface="Poppins Medium"/>
                  <a:sym typeface="Poppins Medium"/>
                </a:rPr>
                <a:t>CPP Spring 2025 Final Project​</a:t>
              </a:r>
              <a:endParaRPr lang="en-US" sz="2350" b="1" u="none" spc="-47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29368" y="910318"/>
            <a:ext cx="929368" cy="390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74"/>
              </a:lnSpc>
            </a:pPr>
            <a:r>
              <a:rPr lang="en-US" sz="1125" spc="-33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Machine Learning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794" r="-1853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9502431" y="3422904"/>
            <a:ext cx="2456617" cy="507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4"/>
              </a:lnSpc>
              <a:spcBef>
                <a:spcPct val="0"/>
              </a:spcBef>
            </a:pPr>
            <a:r>
              <a:rPr lang="en-US" sz="3600" b="1" spc="-72">
                <a:solidFill>
                  <a:srgbClr val="3A7FBD"/>
                </a:solidFill>
                <a:latin typeface="Poppins Medium Bold"/>
                <a:ea typeface="Poppins Medium Bold"/>
                <a:cs typeface="Poppins Medium Bold"/>
                <a:sym typeface="Poppins Medium Bold"/>
              </a:rPr>
              <a:t>Tools Used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464684" y="3324438"/>
            <a:ext cx="2626239" cy="1849923"/>
            <a:chOff x="0" y="0"/>
            <a:chExt cx="6350000" cy="4472940"/>
          </a:xfrm>
        </p:grpSpPr>
        <p:sp>
          <p:nvSpPr>
            <p:cNvPr id="3" name="Freeform 3"/>
            <p:cNvSpPr/>
            <p:nvPr/>
          </p:nvSpPr>
          <p:spPr>
            <a:xfrm>
              <a:off x="19939" y="19939"/>
              <a:ext cx="6310122" cy="4433062"/>
            </a:xfrm>
            <a:custGeom>
              <a:avLst/>
              <a:gdLst/>
              <a:ahLst/>
              <a:cxnLst/>
              <a:rect l="l" t="t" r="r" b="b"/>
              <a:pathLst>
                <a:path w="6310122" h="4433062">
                  <a:moveTo>
                    <a:pt x="6310122" y="0"/>
                  </a:moveTo>
                  <a:lnTo>
                    <a:pt x="6310122" y="4433062"/>
                  </a:lnTo>
                  <a:lnTo>
                    <a:pt x="0" y="4433062"/>
                  </a:lnTo>
                  <a:lnTo>
                    <a:pt x="0" y="0"/>
                  </a:lnTo>
                  <a:lnTo>
                    <a:pt x="6310122" y="0"/>
                  </a:lnTo>
                  <a:close/>
                </a:path>
              </a:pathLst>
            </a:custGeom>
            <a:blipFill>
              <a:blip r:embed="rId2"/>
              <a:stretch>
                <a:fillRect l="-2722" r="-2722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350000" cy="4472940"/>
            </a:xfrm>
            <a:custGeom>
              <a:avLst/>
              <a:gdLst/>
              <a:ahLst/>
              <a:cxnLst/>
              <a:rect l="l" t="t" r="r" b="b"/>
              <a:pathLst>
                <a:path w="6350000" h="4472940">
                  <a:moveTo>
                    <a:pt x="6350000" y="0"/>
                  </a:moveTo>
                  <a:lnTo>
                    <a:pt x="6350000" y="4472940"/>
                  </a:lnTo>
                  <a:lnTo>
                    <a:pt x="0" y="4472940"/>
                  </a:lnTo>
                  <a:lnTo>
                    <a:pt x="0" y="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3"/>
              <a:stretch>
                <a:fillRect l="-1" r="-1"/>
              </a:stretch>
            </a:blip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3616532" y="3324438"/>
            <a:ext cx="2626239" cy="1849923"/>
            <a:chOff x="0" y="0"/>
            <a:chExt cx="6350000" cy="4472940"/>
          </a:xfrm>
        </p:grpSpPr>
        <p:sp>
          <p:nvSpPr>
            <p:cNvPr id="6" name="Freeform 6"/>
            <p:cNvSpPr/>
            <p:nvPr/>
          </p:nvSpPr>
          <p:spPr>
            <a:xfrm>
              <a:off x="19939" y="19939"/>
              <a:ext cx="6310122" cy="4433062"/>
            </a:xfrm>
            <a:custGeom>
              <a:avLst/>
              <a:gdLst/>
              <a:ahLst/>
              <a:cxnLst/>
              <a:rect l="l" t="t" r="r" b="b"/>
              <a:pathLst>
                <a:path w="6310122" h="4433062">
                  <a:moveTo>
                    <a:pt x="6310122" y="0"/>
                  </a:moveTo>
                  <a:lnTo>
                    <a:pt x="6310122" y="4433062"/>
                  </a:lnTo>
                  <a:lnTo>
                    <a:pt x="0" y="4433062"/>
                  </a:lnTo>
                  <a:lnTo>
                    <a:pt x="0" y="0"/>
                  </a:lnTo>
                  <a:lnTo>
                    <a:pt x="6310122" y="0"/>
                  </a:lnTo>
                  <a:close/>
                </a:path>
              </a:pathLst>
            </a:custGeom>
            <a:blipFill>
              <a:blip r:embed="rId4"/>
              <a:stretch>
                <a:fillRect t="-19408" b="-22933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350000" cy="4472940"/>
            </a:xfrm>
            <a:custGeom>
              <a:avLst/>
              <a:gdLst/>
              <a:ahLst/>
              <a:cxnLst/>
              <a:rect l="l" t="t" r="r" b="b"/>
              <a:pathLst>
                <a:path w="6350000" h="4472940">
                  <a:moveTo>
                    <a:pt x="6350000" y="0"/>
                  </a:moveTo>
                  <a:lnTo>
                    <a:pt x="6350000" y="4472940"/>
                  </a:lnTo>
                  <a:lnTo>
                    <a:pt x="0" y="4472940"/>
                  </a:lnTo>
                  <a:lnTo>
                    <a:pt x="0" y="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3"/>
              <a:stretch>
                <a:fillRect l="-1" r="-1"/>
              </a:stretch>
            </a:blip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6768379" y="3324438"/>
            <a:ext cx="2626239" cy="1849923"/>
            <a:chOff x="0" y="0"/>
            <a:chExt cx="6350000" cy="4472940"/>
          </a:xfrm>
        </p:grpSpPr>
        <p:sp>
          <p:nvSpPr>
            <p:cNvPr id="9" name="Freeform 9"/>
            <p:cNvSpPr/>
            <p:nvPr/>
          </p:nvSpPr>
          <p:spPr>
            <a:xfrm>
              <a:off x="19939" y="19939"/>
              <a:ext cx="6310122" cy="4433062"/>
            </a:xfrm>
            <a:custGeom>
              <a:avLst/>
              <a:gdLst/>
              <a:ahLst/>
              <a:cxnLst/>
              <a:rect l="l" t="t" r="r" b="b"/>
              <a:pathLst>
                <a:path w="6310122" h="4433062">
                  <a:moveTo>
                    <a:pt x="6310122" y="0"/>
                  </a:moveTo>
                  <a:lnTo>
                    <a:pt x="6310122" y="4433062"/>
                  </a:lnTo>
                  <a:lnTo>
                    <a:pt x="0" y="4433062"/>
                  </a:lnTo>
                  <a:lnTo>
                    <a:pt x="0" y="0"/>
                  </a:lnTo>
                  <a:lnTo>
                    <a:pt x="6310122" y="0"/>
                  </a:lnTo>
                  <a:close/>
                </a:path>
              </a:pathLst>
            </a:custGeom>
            <a:blipFill>
              <a:blip r:embed="rId5"/>
              <a:stretch>
                <a:fillRect l="-2624" r="-2624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6350000" cy="4472940"/>
            </a:xfrm>
            <a:custGeom>
              <a:avLst/>
              <a:gdLst/>
              <a:ahLst/>
              <a:cxnLst/>
              <a:rect l="l" t="t" r="r" b="b"/>
              <a:pathLst>
                <a:path w="6350000" h="4472940">
                  <a:moveTo>
                    <a:pt x="6350000" y="0"/>
                  </a:moveTo>
                  <a:lnTo>
                    <a:pt x="6350000" y="4472940"/>
                  </a:lnTo>
                  <a:lnTo>
                    <a:pt x="0" y="4472940"/>
                  </a:lnTo>
                  <a:lnTo>
                    <a:pt x="0" y="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3"/>
              <a:stretch>
                <a:fillRect l="-1" r="-1"/>
              </a:stretch>
            </a:blip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9920227" y="3324438"/>
            <a:ext cx="2626239" cy="1849923"/>
            <a:chOff x="0" y="0"/>
            <a:chExt cx="6350000" cy="4472940"/>
          </a:xfrm>
        </p:grpSpPr>
        <p:sp>
          <p:nvSpPr>
            <p:cNvPr id="12" name="Freeform 12"/>
            <p:cNvSpPr/>
            <p:nvPr/>
          </p:nvSpPr>
          <p:spPr>
            <a:xfrm>
              <a:off x="19939" y="19939"/>
              <a:ext cx="6310122" cy="4433062"/>
            </a:xfrm>
            <a:custGeom>
              <a:avLst/>
              <a:gdLst/>
              <a:ahLst/>
              <a:cxnLst/>
              <a:rect l="l" t="t" r="r" b="b"/>
              <a:pathLst>
                <a:path w="6310122" h="4433062">
                  <a:moveTo>
                    <a:pt x="6310122" y="0"/>
                  </a:moveTo>
                  <a:lnTo>
                    <a:pt x="6310122" y="4433062"/>
                  </a:lnTo>
                  <a:lnTo>
                    <a:pt x="0" y="4433062"/>
                  </a:lnTo>
                  <a:lnTo>
                    <a:pt x="0" y="0"/>
                  </a:lnTo>
                  <a:lnTo>
                    <a:pt x="6310122" y="0"/>
                  </a:lnTo>
                  <a:close/>
                </a:path>
              </a:pathLst>
            </a:custGeom>
            <a:blipFill>
              <a:blip r:embed="rId6"/>
              <a:stretch>
                <a:fillRect l="-8544" r="-8544"/>
              </a:stretch>
            </a:blip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6350000" cy="4472940"/>
            </a:xfrm>
            <a:custGeom>
              <a:avLst/>
              <a:gdLst/>
              <a:ahLst/>
              <a:cxnLst/>
              <a:rect l="l" t="t" r="r" b="b"/>
              <a:pathLst>
                <a:path w="6350000" h="4472940">
                  <a:moveTo>
                    <a:pt x="6350000" y="0"/>
                  </a:moveTo>
                  <a:lnTo>
                    <a:pt x="6350000" y="4472940"/>
                  </a:lnTo>
                  <a:lnTo>
                    <a:pt x="0" y="4472940"/>
                  </a:lnTo>
                  <a:lnTo>
                    <a:pt x="0" y="0"/>
                  </a:lnTo>
                  <a:lnTo>
                    <a:pt x="6350000" y="0"/>
                  </a:lnTo>
                  <a:close/>
                </a:path>
              </a:pathLst>
            </a:custGeom>
            <a:blipFill>
              <a:blip r:embed="rId3"/>
              <a:stretch>
                <a:fillRect l="-1" r="-1"/>
              </a:stretch>
            </a:blipFill>
          </p:spPr>
        </p:sp>
      </p:grpSp>
      <p:sp>
        <p:nvSpPr>
          <p:cNvPr id="14" name="TextBox 14"/>
          <p:cNvSpPr txBox="1"/>
          <p:nvPr/>
        </p:nvSpPr>
        <p:spPr>
          <a:xfrm>
            <a:off x="4158671" y="728226"/>
            <a:ext cx="4646839" cy="2427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0"/>
              </a:lnSpc>
              <a:spcBef>
                <a:spcPct val="0"/>
              </a:spcBef>
            </a:pPr>
            <a:r>
              <a:rPr lang="en-US" sz="5600" spc="-112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Datasets </a:t>
            </a:r>
            <a:r>
              <a:rPr lang="en-US" sz="5600" spc="-112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Used</a:t>
            </a:r>
            <a:endParaRPr lang="en-US"/>
          </a:p>
          <a:p>
            <a:pPr algn="ctr">
              <a:lnSpc>
                <a:spcPts val="6720"/>
              </a:lnSpc>
              <a:spcBef>
                <a:spcPct val="0"/>
              </a:spcBef>
            </a:pPr>
            <a:r>
              <a:rPr lang="en-US" i="1" spc="-112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</a:rPr>
              <a:t>Total 388 Classes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464684" y="5415192"/>
            <a:ext cx="12081782" cy="498052"/>
            <a:chOff x="0" y="0"/>
            <a:chExt cx="16109043" cy="664069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38100"/>
              <a:ext cx="3501652" cy="702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23"/>
                </a:lnSpc>
              </a:pPr>
              <a:r>
                <a:rPr lang="en-US" sz="1516" b="1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COCO2-27</a:t>
              </a:r>
            </a:p>
            <a:p>
              <a:pPr algn="l">
                <a:lnSpc>
                  <a:spcPts val="2123"/>
                </a:lnSpc>
              </a:pPr>
              <a:r>
                <a:rPr lang="en-US" sz="1516" b="1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(80 Random Obj Classes)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4202464" y="-38100"/>
              <a:ext cx="3501652" cy="702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23"/>
                </a:lnSpc>
              </a:pPr>
              <a:r>
                <a:rPr lang="en-US" sz="1516" b="1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ImageNet-R </a:t>
              </a:r>
            </a:p>
            <a:p>
              <a:pPr algn="l">
                <a:lnSpc>
                  <a:spcPts val="2123"/>
                </a:lnSpc>
              </a:pPr>
              <a:r>
                <a:rPr lang="en-US" sz="1516" b="1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(200 Graphics Classes)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8390319" y="-38100"/>
              <a:ext cx="3516261" cy="702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23"/>
                </a:lnSpc>
              </a:pPr>
              <a:r>
                <a:rPr lang="en-US" sz="1516" b="1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Food-101  </a:t>
              </a:r>
            </a:p>
            <a:p>
              <a:pPr algn="l">
                <a:lnSpc>
                  <a:spcPts val="2123"/>
                </a:lnSpc>
              </a:pPr>
              <a:r>
                <a:rPr lang="en-US" sz="1516" b="1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(101 Food Classes)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2607391" y="-38100"/>
              <a:ext cx="3501652" cy="7021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123"/>
                </a:lnSpc>
              </a:pPr>
              <a:r>
                <a:rPr lang="en-US" sz="1516" b="1">
                  <a:solidFill>
                    <a:srgbClr val="FFFFFF"/>
                  </a:solidFill>
                  <a:latin typeface="Poppins Medium Bold"/>
                  <a:ea typeface="Poppins Medium Bold"/>
                  <a:cs typeface="Poppins Medium Bold"/>
                  <a:sym typeface="Poppins Medium Bold"/>
                </a:rPr>
                <a:t>Hugging Face Furniture-Dataset (7 Classes)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FBEE45-F140-49D5-85EA-C78C24340B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51" y="-1"/>
            <a:ext cx="13001549" cy="73151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8E6095-95F1-E3C6-692A-D160F8688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389466"/>
            <a:ext cx="5256946" cy="6148227"/>
          </a:xfrm>
        </p:spPr>
        <p:txBody>
          <a:bodyPr>
            <a:normAutofit/>
          </a:bodyPr>
          <a:lstStyle/>
          <a:p>
            <a:r>
              <a:rPr lang="en-US" sz="3600" b="1" dirty="0">
                <a:highlight>
                  <a:srgbClr val="9EC0E2"/>
                </a:highlight>
                <a:latin typeface="Poppins Medium"/>
                <a:ea typeface="Calibri"/>
                <a:cs typeface="Calibri"/>
              </a:rPr>
              <a:t>Models Information</a:t>
            </a:r>
            <a:br>
              <a:rPr lang="en-US" sz="3600" dirty="0">
                <a:highlight>
                  <a:srgbClr val="9EC0E2"/>
                </a:highlight>
                <a:latin typeface="Poppins Medium"/>
                <a:ea typeface="Calibri"/>
                <a:cs typeface="Calibri"/>
              </a:rPr>
            </a:br>
            <a:br>
              <a:rPr lang="en-US" sz="3600" dirty="0">
                <a:latin typeface="Poppins Medium"/>
                <a:ea typeface="+mj-lt"/>
                <a:cs typeface="+mj-lt"/>
              </a:rPr>
            </a:br>
            <a:r>
              <a:rPr lang="en-US" sz="3600" dirty="0">
                <a:latin typeface="Poppins Medium"/>
                <a:ea typeface="+mj-lt"/>
                <a:cs typeface="+mj-lt"/>
              </a:rPr>
              <a:t>Phase 1 &amp; 2: </a:t>
            </a:r>
            <a:br>
              <a:rPr lang="en-US" sz="3600" dirty="0">
                <a:latin typeface="Poppins Medium"/>
                <a:ea typeface="+mj-lt"/>
                <a:cs typeface="+mj-lt"/>
              </a:rPr>
            </a:br>
            <a:r>
              <a:rPr lang="en-US" sz="3600" dirty="0">
                <a:latin typeface="Poppins Medium"/>
                <a:ea typeface="+mj-lt"/>
                <a:cs typeface="+mj-lt"/>
              </a:rPr>
              <a:t>From-Scratch CNN on COCO-2017 </a:t>
            </a:r>
            <a:br>
              <a:rPr lang="en-US" sz="3600" dirty="0">
                <a:latin typeface="Poppins Medium"/>
                <a:ea typeface="+mj-lt"/>
                <a:cs typeface="+mj-lt"/>
              </a:rPr>
            </a:br>
            <a:r>
              <a:rPr lang="en-US" sz="3600" dirty="0">
                <a:latin typeface="Poppins Medium"/>
                <a:ea typeface="+mj-lt"/>
                <a:cs typeface="+mj-lt"/>
              </a:rPr>
              <a:t>(80-way, multi-label)</a:t>
            </a:r>
            <a:br>
              <a:rPr lang="en-US" sz="3600" dirty="0">
                <a:latin typeface="Poppins Medium"/>
                <a:ea typeface="Calibri"/>
                <a:cs typeface="Calibri"/>
              </a:rPr>
            </a:br>
            <a:endParaRPr lang="en-US" sz="3600">
              <a:latin typeface="Poppins Medium"/>
              <a:cs typeface="Poppins Medium Bold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96FCA-4A4F-494F-5AC8-432907947B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1924" y="200800"/>
            <a:ext cx="5527040" cy="326060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Architecture</a:t>
            </a:r>
            <a:endParaRPr lang="en-US" sz="1600" b="1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A </a:t>
            </a:r>
            <a:r>
              <a:rPr lang="en-US" sz="1600" err="1">
                <a:latin typeface="Consolas"/>
                <a:ea typeface="+mn-lt"/>
                <a:cs typeface="+mn-lt"/>
              </a:rPr>
              <a:t>Keras</a:t>
            </a:r>
            <a:r>
              <a:rPr lang="en-US" sz="1600" dirty="0">
                <a:latin typeface="Consolas"/>
                <a:ea typeface="+mn-lt"/>
                <a:cs typeface="+mn-lt"/>
              </a:rPr>
              <a:t> Sequential CNN built from scratch, consisting of several Conv2D+MaxPooling2D blocks, followed by Flatten and a final Dense(80, activation='sigmoid') output layer.</a:t>
            </a:r>
          </a:p>
          <a:p>
            <a:pPr marL="0" indent="0">
              <a:buNone/>
            </a:pPr>
            <a:endParaRPr lang="en-US" sz="1600" dirty="0">
              <a:latin typeface="Consolas"/>
              <a:ea typeface="+mn-lt"/>
              <a:cs typeface="+mn-lt"/>
            </a:endParaRPr>
          </a:p>
          <a:p>
            <a:pPr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Results</a:t>
            </a:r>
            <a:endParaRPr lang="en-US" sz="1600" b="1">
              <a:latin typeface="Consolas"/>
            </a:endParaRPr>
          </a:p>
          <a:p>
            <a:pPr>
              <a:buNone/>
            </a:pPr>
            <a:r>
              <a:rPr lang="en-US" sz="1600" dirty="0">
                <a:latin typeface="Consolas"/>
                <a:ea typeface="+mn-lt"/>
                <a:cs typeface="+mn-lt"/>
              </a:rPr>
              <a:t>Training loss fell from ~0.15 to ~0.006</a:t>
            </a:r>
            <a:endParaRPr lang="en-US" sz="1600">
              <a:latin typeface="Consolas"/>
            </a:endParaRPr>
          </a:p>
          <a:p>
            <a:pPr>
              <a:buNone/>
            </a:pPr>
            <a:r>
              <a:rPr lang="en-US" sz="1600" dirty="0">
                <a:latin typeface="Consolas"/>
                <a:ea typeface="+mn-lt"/>
                <a:cs typeface="+mn-lt"/>
              </a:rPr>
              <a:t>Val </a:t>
            </a:r>
            <a:r>
              <a:rPr lang="en-US" sz="1600" err="1">
                <a:latin typeface="Consolas"/>
                <a:ea typeface="+mn-lt"/>
                <a:cs typeface="+mn-lt"/>
              </a:rPr>
              <a:t>binary_accuracy</a:t>
            </a:r>
            <a:r>
              <a:rPr lang="en-US" sz="1600" dirty="0">
                <a:latin typeface="Consolas"/>
                <a:ea typeface="+mn-lt"/>
                <a:cs typeface="+mn-lt"/>
              </a:rPr>
              <a:t> peaked around 95.4% (last epoch: 0.9543) with </a:t>
            </a:r>
            <a:r>
              <a:rPr lang="en-US" sz="1600" err="1">
                <a:latin typeface="Consolas"/>
                <a:ea typeface="+mn-lt"/>
                <a:cs typeface="+mn-lt"/>
              </a:rPr>
              <a:t>val</a:t>
            </a:r>
            <a:r>
              <a:rPr lang="en-US" sz="1600" dirty="0">
                <a:latin typeface="Consolas"/>
                <a:ea typeface="+mn-lt"/>
                <a:cs typeface="+mn-lt"/>
              </a:rPr>
              <a:t> loss ~0.6943</a:t>
            </a:r>
            <a:endParaRPr lang="en-US" sz="1600">
              <a:latin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ea typeface="+mn-lt"/>
                <a:cs typeface="+mn-lt"/>
              </a:rPr>
              <a:t>Test set eval: loss = 0.6515, accuracy = 95.59%</a:t>
            </a:r>
            <a:endParaRPr lang="en-US" sz="1600">
              <a:latin typeface="Consola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7E5A2-CDAB-7EA7-DF3E-3472279452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81924" y="3643903"/>
            <a:ext cx="5827664" cy="346101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Training Setup</a:t>
            </a:r>
            <a:endParaRPr lang="en-US" sz="1600" b="1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Loss: binary </a:t>
            </a:r>
            <a:r>
              <a:rPr lang="en-US" sz="1600" err="1">
                <a:latin typeface="Consolas"/>
                <a:ea typeface="+mn-lt"/>
                <a:cs typeface="+mn-lt"/>
              </a:rPr>
              <a:t>crossentropy</a:t>
            </a:r>
            <a:endParaRPr lang="en-US" sz="160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Metric: </a:t>
            </a:r>
            <a:r>
              <a:rPr lang="en-US" sz="1600" err="1">
                <a:latin typeface="Consolas"/>
                <a:ea typeface="+mn-lt"/>
                <a:cs typeface="+mn-lt"/>
              </a:rPr>
              <a:t>binary_accuracy</a:t>
            </a:r>
            <a:endParaRPr lang="en-US" sz="160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Optimizer: (default Adam)</a:t>
            </a:r>
            <a:endParaRPr lang="en-US" sz="1600">
              <a:latin typeface="Consolas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Epochs: 20</a:t>
            </a:r>
            <a:endParaRPr lang="en-US" sz="1600">
              <a:latin typeface="Consolas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Batch size: 32 (default)</a:t>
            </a:r>
            <a:endParaRPr lang="en-US" sz="1600">
              <a:latin typeface="Consolas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Image size: IMG_SIZE (e.g. 128×128)</a:t>
            </a:r>
          </a:p>
          <a:p>
            <a:pPr marL="0" indent="0">
              <a:buNone/>
            </a:pPr>
            <a:endParaRPr lang="en-US" sz="1600" dirty="0">
              <a:latin typeface="Consolas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Task &amp; Data</a:t>
            </a: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Multi-label classification on COCO-2017 (80 object categories), images loaded via </a:t>
            </a:r>
            <a:r>
              <a:rPr lang="en-US" sz="1600" err="1">
                <a:latin typeface="Consolas"/>
                <a:ea typeface="+mn-lt"/>
                <a:cs typeface="+mn-lt"/>
              </a:rPr>
              <a:t>fiftyone.zoo</a:t>
            </a:r>
            <a:r>
              <a:rPr lang="en-US" sz="1600" dirty="0">
                <a:latin typeface="Consolas"/>
                <a:ea typeface="+mn-lt"/>
                <a:cs typeface="+mn-lt"/>
              </a:rPr>
              <a:t>.</a:t>
            </a:r>
            <a:endParaRPr lang="en-US" sz="1600"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861877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76312-06D2-85B6-B6DF-570BD653A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Poppins Medium"/>
                <a:ea typeface="+mj-lt"/>
                <a:cs typeface="+mj-lt"/>
              </a:rPr>
              <a:t>Phase 3: 181-way Fusion Model (COCO+Food101)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6B7DCE-4EA1-BF23-7B58-7E1DD302727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Task &amp; Data</a:t>
            </a:r>
            <a:endParaRPr lang="en-US" sz="1600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10-class classification on Food-101 (101-way), loaded via </a:t>
            </a:r>
            <a:r>
              <a:rPr lang="en-US" sz="1600" err="1">
                <a:latin typeface="Consolas"/>
                <a:ea typeface="+mn-lt"/>
                <a:cs typeface="+mn-lt"/>
              </a:rPr>
              <a:t>tfds</a:t>
            </a:r>
            <a:r>
              <a:rPr lang="en-US" sz="1600" dirty="0">
                <a:latin typeface="Consolas"/>
                <a:ea typeface="+mn-lt"/>
                <a:cs typeface="+mn-lt"/>
              </a:rPr>
              <a:t>.</a:t>
            </a:r>
            <a:endParaRPr lang="en-US" sz="1600" dirty="0">
              <a:latin typeface="Consolas"/>
              <a:ea typeface="Calibri"/>
              <a:cs typeface="Calibri"/>
            </a:endParaRPr>
          </a:p>
          <a:p>
            <a:endParaRPr lang="en-US" sz="1600" dirty="0">
              <a:latin typeface="Consolas"/>
              <a:ea typeface="Calibri"/>
              <a:cs typeface="Calibri"/>
            </a:endParaRPr>
          </a:p>
          <a:p>
            <a:pPr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Architecture</a:t>
            </a: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Loaded two pretrained “heads”:</a:t>
            </a: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Phase 2 CNN → 80-d output</a:t>
            </a: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Phase 3 CNN (own 101-way model) → 101-d output</a:t>
            </a: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Single Input(shape=(None,None,3)), two resize branches (256×256 → CNN₀, 128×128 → CNN₁), then Concatenate() → 181-d fused output with </a:t>
            </a:r>
            <a:r>
              <a:rPr lang="en-US" sz="1600" dirty="0" err="1">
                <a:latin typeface="Consolas"/>
                <a:ea typeface="+mn-lt"/>
                <a:cs typeface="+mn-lt"/>
              </a:rPr>
              <a:t>softmax</a:t>
            </a:r>
            <a:r>
              <a:rPr lang="en-US" sz="1600" dirty="0">
                <a:latin typeface="Consolas"/>
                <a:ea typeface="+mn-lt"/>
                <a:cs typeface="+mn-lt"/>
              </a:rPr>
              <a:t>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82641-88C7-EAFB-53DA-6763644A81D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Training Setup</a:t>
            </a:r>
            <a:endParaRPr lang="en-US" sz="1600" b="1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Loss: categorical </a:t>
            </a:r>
            <a:r>
              <a:rPr lang="en-US" sz="1600" err="1">
                <a:latin typeface="Consolas"/>
                <a:ea typeface="+mn-lt"/>
                <a:cs typeface="+mn-lt"/>
              </a:rPr>
              <a:t>crossentropy</a:t>
            </a:r>
            <a:endParaRPr lang="en-US" sz="1600">
              <a:latin typeface="Consolas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Metric: accuracy</a:t>
            </a:r>
            <a:endParaRPr lang="en-US" sz="1600">
              <a:latin typeface="Consolas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Optimizer: Adam (default)</a:t>
            </a:r>
            <a:endParaRPr lang="en-US" sz="1600">
              <a:latin typeface="Consolas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Epochs: 10</a:t>
            </a:r>
            <a:endParaRPr lang="en-US" sz="1600">
              <a:latin typeface="Consolas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Batch size: 32</a:t>
            </a:r>
          </a:p>
          <a:p>
            <a:endParaRPr lang="en-US" sz="1600" dirty="0">
              <a:latin typeface="Consolas"/>
              <a:ea typeface="Calibri"/>
              <a:cs typeface="Calibri"/>
            </a:endParaRPr>
          </a:p>
          <a:p>
            <a:pPr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Results</a:t>
            </a:r>
          </a:p>
          <a:p>
            <a:pPr>
              <a:buNone/>
            </a:pPr>
            <a:r>
              <a:rPr lang="en-US" sz="1600" dirty="0">
                <a:latin typeface="Consolas"/>
                <a:ea typeface="+mn-lt"/>
                <a:cs typeface="+mn-lt"/>
              </a:rPr>
              <a:t>Final: Train acc = 63.24%, Val acc = 48.21%, Train loss = 1.3849, Val loss = 2.3164</a:t>
            </a:r>
            <a:endParaRPr lang="en-US" sz="1600">
              <a:latin typeface="Consolas"/>
            </a:endParaRPr>
          </a:p>
        </p:txBody>
      </p:sp>
      <p:pic>
        <p:nvPicPr>
          <p:cNvPr id="6" name="Picture 5" descr="A collage of food&#10;&#10;AI-generated content may be incorrect.">
            <a:extLst>
              <a:ext uri="{FF2B5EF4-FFF2-40B4-BE49-F238E27FC236}">
                <a16:creationId xmlns:a16="http://schemas.microsoft.com/office/drawing/2014/main" id="{E897AEB1-5B92-CE16-E180-1CCE4E068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587" y="4925379"/>
            <a:ext cx="7486386" cy="1863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63477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36F400F-DF28-43BC-8D8E-4929793B3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43001" y="341376"/>
            <a:ext cx="12318797" cy="6632448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678A24-75A2-69EE-0213-5A9092340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712935"/>
            <a:ext cx="11216640" cy="141393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Poppins Medium"/>
                <a:ea typeface="+mj-lt"/>
                <a:cs typeface="+mj-lt"/>
              </a:rPr>
              <a:t>Phase 4: Fine-tuning MobileNetV2 on ImageNet-R</a:t>
            </a:r>
            <a:endParaRPr lang="en-US">
              <a:latin typeface="Poppins Medium"/>
              <a:cs typeface="Poppins Medium Bold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72201E-C99F-F5E8-6CE1-DCC23AC876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322619"/>
            <a:ext cx="5593020" cy="425199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Task &amp; Data</a:t>
            </a:r>
            <a:endParaRPr lang="en-US" sz="1600" b="1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Classification on an ImageNet-R subset (2000 images → later 8000 images), loaded via </a:t>
            </a:r>
            <a:r>
              <a:rPr lang="en-US" sz="1600" err="1">
                <a:latin typeface="Consolas"/>
                <a:ea typeface="+mn-lt"/>
                <a:cs typeface="+mn-lt"/>
              </a:rPr>
              <a:t>torchvision.datasets.ImageFolder</a:t>
            </a:r>
            <a:r>
              <a:rPr lang="en-US" sz="1600" dirty="0">
                <a:latin typeface="Consolas"/>
                <a:ea typeface="+mn-lt"/>
                <a:cs typeface="+mn-lt"/>
              </a:rPr>
              <a:t> and random 80/20 split.</a:t>
            </a:r>
            <a:endParaRPr lang="en-US" sz="1600">
              <a:latin typeface="Consolas"/>
              <a:ea typeface="+mn-lt"/>
              <a:cs typeface="+mn-lt"/>
            </a:endParaRPr>
          </a:p>
          <a:p>
            <a:pPr>
              <a:buNone/>
            </a:pPr>
            <a:endParaRPr lang="en-US" sz="1600" b="1" dirty="0">
              <a:latin typeface="Consolas"/>
              <a:ea typeface="Calibri"/>
              <a:cs typeface="Calibri"/>
            </a:endParaRPr>
          </a:p>
          <a:p>
            <a:pPr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Results</a:t>
            </a:r>
            <a:endParaRPr lang="en-US" sz="1600" b="1">
              <a:latin typeface="Consolas"/>
              <a:ea typeface="+mn-lt"/>
              <a:cs typeface="+mn-lt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First 10 epochs (2 K </a:t>
            </a:r>
            <a:r>
              <a:rPr lang="en-US" sz="1600" err="1">
                <a:latin typeface="Consolas"/>
                <a:ea typeface="+mn-lt"/>
                <a:cs typeface="+mn-lt"/>
              </a:rPr>
              <a:t>imgs</a:t>
            </a:r>
            <a:r>
              <a:rPr lang="en-US" sz="1600" dirty="0">
                <a:latin typeface="Consolas"/>
                <a:ea typeface="+mn-lt"/>
                <a:cs typeface="+mn-lt"/>
              </a:rPr>
              <a:t>)</a:t>
            </a:r>
            <a:endParaRPr lang="en-US" sz="1600">
              <a:latin typeface="Consolas"/>
              <a:ea typeface="+mn-lt"/>
              <a:cs typeface="+mn-lt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Train acc rose from 2.9% → 73.5%</a:t>
            </a:r>
            <a:endParaRPr lang="en-US" sz="1600">
              <a:latin typeface="Consolas"/>
              <a:ea typeface="+mn-lt"/>
              <a:cs typeface="+mn-lt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Val acc from 5.8% → 12.0% (peak 13.75% at epoch 6)</a:t>
            </a:r>
            <a:endParaRPr lang="en-US" sz="1600">
              <a:latin typeface="Consolas"/>
              <a:ea typeface="+mn-lt"/>
              <a:cs typeface="+mn-lt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Final train loss ~1.16, </a:t>
            </a:r>
            <a:r>
              <a:rPr lang="en-US" sz="1600" err="1">
                <a:latin typeface="Consolas"/>
                <a:ea typeface="+mn-lt"/>
                <a:cs typeface="+mn-lt"/>
              </a:rPr>
              <a:t>val</a:t>
            </a:r>
            <a:r>
              <a:rPr lang="en-US" sz="1600" dirty="0">
                <a:latin typeface="Consolas"/>
                <a:ea typeface="+mn-lt"/>
                <a:cs typeface="+mn-lt"/>
              </a:rPr>
              <a:t> loss ~4.91</a:t>
            </a:r>
            <a:endParaRPr lang="en-US" sz="1600">
              <a:latin typeface="Consolas"/>
              <a:ea typeface="+mn-lt"/>
              <a:cs typeface="+mn-lt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Extended 25 epochs (8 K </a:t>
            </a:r>
            <a:r>
              <a:rPr lang="en-US" sz="1600" err="1">
                <a:latin typeface="Consolas"/>
                <a:ea typeface="+mn-lt"/>
                <a:cs typeface="+mn-lt"/>
              </a:rPr>
              <a:t>imgs</a:t>
            </a:r>
            <a:r>
              <a:rPr lang="en-US" sz="1600" dirty="0">
                <a:latin typeface="Consolas"/>
                <a:ea typeface="+mn-lt"/>
                <a:cs typeface="+mn-lt"/>
              </a:rPr>
              <a:t>)</a:t>
            </a:r>
            <a:endParaRPr lang="en-US" sz="1600">
              <a:latin typeface="Consolas"/>
              <a:ea typeface="+mn-lt"/>
              <a:cs typeface="+mn-lt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Best Val acc: 25.31% at epoch 6</a:t>
            </a:r>
            <a:endParaRPr lang="en-US" sz="1600">
              <a:latin typeface="Consolas"/>
              <a:ea typeface="+mn-lt"/>
              <a:cs typeface="+mn-lt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Final: Train acc = 57.50%, Val acc = 20.25%, Train loss = 1.6452, Val loss = 4.8186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C8CF7-4E32-C7B7-9D41-57C5B2A34C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73088" y="2322619"/>
            <a:ext cx="5413727" cy="426395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buNone/>
            </a:pPr>
            <a:r>
              <a:rPr lang="en-US" sz="1600" b="1">
                <a:latin typeface="Consolas"/>
                <a:ea typeface="+mn-lt"/>
                <a:cs typeface="+mn-lt"/>
              </a:rPr>
              <a:t>Architecture</a:t>
            </a:r>
            <a:endParaRPr lang="en-US" sz="1600" dirty="0">
              <a:latin typeface="Consolas"/>
              <a:ea typeface="+mn-lt"/>
              <a:cs typeface="+mn-lt"/>
            </a:endParaRPr>
          </a:p>
          <a:p>
            <a:pPr>
              <a:buNone/>
            </a:pPr>
            <a:r>
              <a:rPr lang="en-US" sz="1600" dirty="0">
                <a:latin typeface="Consolas"/>
                <a:ea typeface="+mn-lt"/>
                <a:cs typeface="+mn-lt"/>
              </a:rPr>
              <a:t>Pretrained mobilenet_v2 from </a:t>
            </a:r>
            <a:r>
              <a:rPr lang="en-US" sz="1600" err="1">
                <a:latin typeface="Consolas"/>
                <a:ea typeface="+mn-lt"/>
                <a:cs typeface="+mn-lt"/>
              </a:rPr>
              <a:t>torchvision.models</a:t>
            </a:r>
            <a:r>
              <a:rPr lang="en-US" sz="1600" dirty="0">
                <a:latin typeface="Consolas"/>
                <a:ea typeface="+mn-lt"/>
                <a:cs typeface="+mn-lt"/>
              </a:rPr>
              <a:t>, with its final classifier head replaced to match your number of classes.</a:t>
            </a:r>
            <a:endParaRPr lang="en-US" sz="1600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Training Setup</a:t>
            </a:r>
            <a:endParaRPr lang="en-US" sz="1600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Loss: cross‐entropy</a:t>
            </a:r>
            <a:endParaRPr lang="en-US" sz="160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Optimizer: </a:t>
            </a:r>
            <a:r>
              <a:rPr lang="en-US" sz="1600" dirty="0" err="1">
                <a:latin typeface="Consolas"/>
                <a:ea typeface="+mn-lt"/>
                <a:cs typeface="+mn-lt"/>
              </a:rPr>
              <a:t>torch.optim</a:t>
            </a:r>
            <a:r>
              <a:rPr lang="en-US" sz="1600" dirty="0">
                <a:latin typeface="Consolas"/>
                <a:ea typeface="+mn-lt"/>
                <a:cs typeface="+mn-lt"/>
              </a:rPr>
              <a:t> (LR = 1 × 10⁻³)</a:t>
            </a:r>
            <a:endParaRPr lang="en-US" sz="160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Epochs:</a:t>
            </a:r>
            <a:endParaRPr lang="en-US" sz="160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Run 1: 10 epochs on 2 K images</a:t>
            </a:r>
            <a:endParaRPr lang="en-US" sz="160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Run 2: 25 epochs on 8 K images</a:t>
            </a:r>
            <a:endParaRPr lang="en-US" sz="160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Batch size: 32</a:t>
            </a:r>
            <a:endParaRPr lang="en-US" sz="160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Transforms: Resize 128×128, </a:t>
            </a:r>
            <a:r>
              <a:rPr lang="en-US" sz="1600" dirty="0" err="1">
                <a:latin typeface="Consolas"/>
                <a:ea typeface="+mn-lt"/>
                <a:cs typeface="+mn-lt"/>
              </a:rPr>
              <a:t>RandomHorizontalFlip</a:t>
            </a:r>
            <a:r>
              <a:rPr lang="en-US" sz="1600" dirty="0">
                <a:latin typeface="Consolas"/>
                <a:ea typeface="+mn-lt"/>
                <a:cs typeface="+mn-lt"/>
              </a:rPr>
              <a:t>, </a:t>
            </a:r>
            <a:r>
              <a:rPr lang="en-US" sz="1600" dirty="0" err="1">
                <a:latin typeface="Consolas"/>
                <a:ea typeface="+mn-lt"/>
                <a:cs typeface="+mn-lt"/>
              </a:rPr>
              <a:t>RandomRotation</a:t>
            </a:r>
            <a:r>
              <a:rPr lang="en-US" sz="1600" dirty="0">
                <a:latin typeface="Consolas"/>
                <a:ea typeface="+mn-lt"/>
                <a:cs typeface="+mn-lt"/>
              </a:rPr>
              <a:t>(15°), Normalize(mean=[0.485,0.456,0.406], std=[0.229,0.224,0.225])</a:t>
            </a:r>
            <a:endParaRPr lang="en-US" sz="1600">
              <a:latin typeface="Consolas"/>
              <a:ea typeface="Calibri"/>
              <a:cs typeface="Calibri"/>
            </a:endParaRPr>
          </a:p>
          <a:p>
            <a:endParaRPr lang="en-US" sz="1600" dirty="0">
              <a:latin typeface="Consolas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70235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55220-ABFB-FF51-EFC0-28D97C463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ea typeface="+mj-lt"/>
                <a:cs typeface="+mj-lt"/>
              </a:rPr>
              <a:t>Phase 5: Fine-tuning ResNet-18 on Furniture Dataset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D9D2F-C8B7-98B4-F4A5-C76F33DF4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1490"/>
            <a:ext cx="8229600" cy="560172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Task &amp; Data</a:t>
            </a:r>
            <a:endParaRPr lang="en-US" sz="1600" b="1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Multi-class furniture classification via </a:t>
            </a:r>
            <a:r>
              <a:rPr lang="en-US" sz="1600" err="1">
                <a:latin typeface="Consolas"/>
                <a:ea typeface="+mn-lt"/>
                <a:cs typeface="+mn-lt"/>
              </a:rPr>
              <a:t>ImageFolder</a:t>
            </a:r>
            <a:r>
              <a:rPr lang="en-US" sz="1600" dirty="0">
                <a:latin typeface="Consolas"/>
                <a:ea typeface="+mn-lt"/>
                <a:cs typeface="+mn-lt"/>
              </a:rPr>
              <a:t> on your custom dataset, 80/20 train/</a:t>
            </a:r>
            <a:r>
              <a:rPr lang="en-US" sz="1600" err="1">
                <a:latin typeface="Consolas"/>
                <a:ea typeface="+mn-lt"/>
                <a:cs typeface="+mn-lt"/>
              </a:rPr>
              <a:t>val</a:t>
            </a:r>
            <a:r>
              <a:rPr lang="en-US" sz="1600" dirty="0">
                <a:latin typeface="Consolas"/>
                <a:ea typeface="+mn-lt"/>
                <a:cs typeface="+mn-lt"/>
              </a:rPr>
              <a:t> split. Class mapping loaded from </a:t>
            </a:r>
            <a:r>
              <a:rPr lang="en-US" sz="1600" err="1">
                <a:latin typeface="Consolas"/>
                <a:ea typeface="+mn-lt"/>
                <a:cs typeface="+mn-lt"/>
              </a:rPr>
              <a:t>class_to_idx.json</a:t>
            </a:r>
            <a:r>
              <a:rPr lang="en-US" sz="1600" dirty="0">
                <a:latin typeface="Consolas"/>
                <a:ea typeface="+mn-lt"/>
                <a:cs typeface="+mn-lt"/>
              </a:rPr>
              <a:t>.</a:t>
            </a:r>
            <a:endParaRPr lang="en-US" sz="1600">
              <a:latin typeface="Consolas"/>
              <a:ea typeface="Calibri"/>
              <a:cs typeface="Calibri"/>
            </a:endParaRPr>
          </a:p>
          <a:p>
            <a:endParaRPr lang="en-US" sz="1600" dirty="0">
              <a:latin typeface="Consolas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Architecture</a:t>
            </a:r>
            <a:endParaRPr lang="en-US" sz="1600" b="1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Pretrained resnet18 from </a:t>
            </a:r>
            <a:r>
              <a:rPr lang="en-US" sz="1600" err="1">
                <a:latin typeface="Consolas"/>
                <a:ea typeface="+mn-lt"/>
                <a:cs typeface="+mn-lt"/>
              </a:rPr>
              <a:t>torchvision.models</a:t>
            </a:r>
            <a:r>
              <a:rPr lang="en-US" sz="1600" dirty="0">
                <a:latin typeface="Consolas"/>
                <a:ea typeface="+mn-lt"/>
                <a:cs typeface="+mn-lt"/>
              </a:rPr>
              <a:t>, with the final fc layer replaced to output N furniture classes.</a:t>
            </a:r>
            <a:endParaRPr lang="en-US" sz="1600">
              <a:latin typeface="Consolas"/>
              <a:ea typeface="Calibri"/>
              <a:cs typeface="Calibri"/>
            </a:endParaRPr>
          </a:p>
          <a:p>
            <a:endParaRPr lang="en-US" sz="1600" dirty="0">
              <a:latin typeface="Consolas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Training Setup</a:t>
            </a:r>
            <a:endParaRPr lang="en-US" sz="1600" b="1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Loss: cross‐entropy</a:t>
            </a:r>
            <a:endParaRPr lang="en-US" sz="1600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Optimizer: Adam (LR = 3 × 10⁻⁵)</a:t>
            </a:r>
            <a:endParaRPr lang="en-US" sz="1600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Epochs: 20</a:t>
            </a:r>
            <a:endParaRPr lang="en-US" sz="1600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Batch size: 32</a:t>
            </a:r>
            <a:endParaRPr lang="en-US" sz="1600" dirty="0">
              <a:latin typeface="Consolas"/>
              <a:ea typeface="Calibri"/>
              <a:cs typeface="Calibri"/>
            </a:endParaRPr>
          </a:p>
          <a:p>
            <a:r>
              <a:rPr lang="en-US" sz="1600" err="1">
                <a:latin typeface="Consolas"/>
                <a:ea typeface="+mn-lt"/>
                <a:cs typeface="+mn-lt"/>
              </a:rPr>
              <a:t>Img</a:t>
            </a:r>
            <a:r>
              <a:rPr lang="en-US" sz="1600" dirty="0">
                <a:latin typeface="Consolas"/>
                <a:ea typeface="+mn-lt"/>
                <a:cs typeface="+mn-lt"/>
              </a:rPr>
              <a:t> size: 128×128 plus typical </a:t>
            </a:r>
            <a:r>
              <a:rPr lang="en-US" sz="1600" err="1">
                <a:latin typeface="Consolas"/>
                <a:ea typeface="+mn-lt"/>
                <a:cs typeface="+mn-lt"/>
              </a:rPr>
              <a:t>torchvision</a:t>
            </a:r>
            <a:r>
              <a:rPr lang="en-US" sz="1600" dirty="0">
                <a:latin typeface="Consolas"/>
                <a:ea typeface="+mn-lt"/>
                <a:cs typeface="+mn-lt"/>
              </a:rPr>
              <a:t> transforms and normalization</a:t>
            </a:r>
            <a:endParaRPr lang="en-US" sz="1600">
              <a:latin typeface="Consolas"/>
              <a:ea typeface="Calibri"/>
              <a:cs typeface="Calibri"/>
            </a:endParaRPr>
          </a:p>
          <a:p>
            <a:endParaRPr lang="en-US" sz="1600" dirty="0">
              <a:latin typeface="Consolas"/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600" b="1" dirty="0">
                <a:latin typeface="Consolas"/>
                <a:ea typeface="+mn-lt"/>
                <a:cs typeface="+mn-lt"/>
              </a:rPr>
              <a:t>Result</a:t>
            </a:r>
            <a:endParaRPr lang="en-US" sz="1600" b="1" dirty="0">
              <a:latin typeface="Consolas"/>
              <a:ea typeface="Calibri"/>
              <a:cs typeface="Calibri"/>
            </a:endParaRPr>
          </a:p>
          <a:p>
            <a:r>
              <a:rPr lang="en-US" sz="1600" dirty="0">
                <a:latin typeface="Consolas"/>
                <a:ea typeface="+mn-lt"/>
                <a:cs typeface="+mn-lt"/>
              </a:rPr>
              <a:t>Peak Val acc ~86.1% around epochs 9–13; final train loss ~0.016</a:t>
            </a:r>
            <a:endParaRPr lang="en-US" sz="1600">
              <a:latin typeface="Consolas"/>
              <a:ea typeface="Calibri"/>
              <a:cs typeface="Calibri"/>
            </a:endParaRPr>
          </a:p>
        </p:txBody>
      </p:sp>
      <p:pic>
        <p:nvPicPr>
          <p:cNvPr id="5" name="Picture 4" descr="Furniture House Manila – Build a lovely home on a budget">
            <a:extLst>
              <a:ext uri="{FF2B5EF4-FFF2-40B4-BE49-F238E27FC236}">
                <a16:creationId xmlns:a16="http://schemas.microsoft.com/office/drawing/2014/main" id="{73D87B4C-A91C-B703-627C-AD8DFECDB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3358" y="2192517"/>
            <a:ext cx="5169647" cy="51098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1372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3011150" cy="7315200"/>
          </a:xfrm>
          <a:custGeom>
            <a:avLst/>
            <a:gdLst/>
            <a:ahLst/>
            <a:cxnLst/>
            <a:rect l="l" t="t" r="r" b="b"/>
            <a:pathLst>
              <a:path w="13011150" h="7315200">
                <a:moveTo>
                  <a:pt x="0" y="0"/>
                </a:moveTo>
                <a:lnTo>
                  <a:pt x="13011150" y="0"/>
                </a:lnTo>
                <a:lnTo>
                  <a:pt x="1301115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0258" b="-3016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31520" y="807720"/>
            <a:ext cx="11537969" cy="5679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325"/>
              </a:lnSpc>
              <a:spcBef>
                <a:spcPct val="0"/>
              </a:spcBef>
            </a:pPr>
            <a:r>
              <a:rPr lang="en-US" sz="4300" spc="-86" dirty="0">
                <a:solidFill>
                  <a:srgbClr val="000000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Demo Video: </a:t>
            </a:r>
            <a:r>
              <a:rPr lang="en-US" sz="1600" spc="-86" dirty="0">
                <a:solidFill>
                  <a:srgbClr val="000000"/>
                </a:solidFill>
                <a:ea typeface="+mn-lt"/>
                <a:cs typeface="+mn-lt"/>
                <a:hlinkClick r:id="rId4"/>
              </a:rPr>
              <a:t>https://youtu.be/QIf7X2DXDBE?si=PsmQ7Naf-usmbMeg</a:t>
            </a:r>
            <a:r>
              <a:rPr lang="en-US" sz="1600" spc="-86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endParaRPr lang="en-US" sz="1600" dirty="0">
              <a:ea typeface="Calibri"/>
              <a:cs typeface="Calibri"/>
            </a:endParaRPr>
          </a:p>
        </p:txBody>
      </p:sp>
      <p:pic>
        <p:nvPicPr>
          <p:cNvPr id="5" name="Online Media 4" title="Image Prediction &amp; Tagging Project Demo Video">
            <a:hlinkClick r:id="" action="ppaction://media"/>
            <a:extLst>
              <a:ext uri="{FF2B5EF4-FFF2-40B4-BE49-F238E27FC236}">
                <a16:creationId xmlns:a16="http://schemas.microsoft.com/office/drawing/2014/main" id="{59F9D0EF-F5FE-0A05-98E3-431F03823884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2005005" y="1635963"/>
            <a:ext cx="8990404" cy="514474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6505575" cy="3660694"/>
          </a:xfrm>
          <a:custGeom>
            <a:avLst/>
            <a:gdLst/>
            <a:ahLst/>
            <a:cxnLst/>
            <a:rect l="l" t="t" r="r" b="b"/>
            <a:pathLst>
              <a:path w="6505575" h="3660694">
                <a:moveTo>
                  <a:pt x="0" y="0"/>
                </a:moveTo>
                <a:lnTo>
                  <a:pt x="6505575" y="0"/>
                </a:lnTo>
                <a:lnTo>
                  <a:pt x="6505575" y="3660694"/>
                </a:lnTo>
                <a:lnTo>
                  <a:pt x="0" y="36606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978" b="-8978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3666883"/>
            <a:ext cx="6505575" cy="3648317"/>
          </a:xfrm>
          <a:custGeom>
            <a:avLst/>
            <a:gdLst/>
            <a:ahLst/>
            <a:cxnLst/>
            <a:rect l="l" t="t" r="r" b="b"/>
            <a:pathLst>
              <a:path w="6505575" h="3648317">
                <a:moveTo>
                  <a:pt x="0" y="0"/>
                </a:moveTo>
                <a:lnTo>
                  <a:pt x="6505575" y="0"/>
                </a:lnTo>
                <a:lnTo>
                  <a:pt x="6505575" y="3648317"/>
                </a:lnTo>
                <a:lnTo>
                  <a:pt x="0" y="36483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9401" b="-9401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7277656" y="770092"/>
            <a:ext cx="4646839" cy="3557360"/>
            <a:chOff x="0" y="76200"/>
            <a:chExt cx="6195786" cy="4743147"/>
          </a:xfrm>
        </p:grpSpPr>
        <p:sp>
          <p:nvSpPr>
            <p:cNvPr id="5" name="TextBox 5"/>
            <p:cNvSpPr txBox="1"/>
            <p:nvPr/>
          </p:nvSpPr>
          <p:spPr>
            <a:xfrm>
              <a:off x="0" y="1162704"/>
              <a:ext cx="6195786" cy="36566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00"/>
                </a:lnSpc>
              </a:pPr>
              <a:r>
                <a:rPr lang="en-US" sz="2400" dirty="0">
                  <a:latin typeface="DM Sans"/>
                  <a:ea typeface="DM Sans"/>
                  <a:cs typeface="DM Sans"/>
                  <a:sym typeface="DM Sans"/>
                </a:rPr>
                <a:t>GitHub:</a:t>
              </a:r>
              <a:endParaRPr lang="en-US" sz="2400" dirty="0">
                <a:latin typeface="DM Sans"/>
                <a:ea typeface="DM Sans"/>
                <a:cs typeface="DM Sans"/>
              </a:endParaRPr>
            </a:p>
            <a:p>
              <a:pPr algn="l">
                <a:lnSpc>
                  <a:spcPts val="3600"/>
                </a:lnSpc>
              </a:pPr>
              <a:r>
                <a:rPr lang="en-US" sz="2400" u="sng" dirty="0">
                  <a:latin typeface="DM Sans"/>
                  <a:ea typeface="DM Sans"/>
                  <a:cs typeface="DM Sans"/>
                  <a:sym typeface="DM Sans"/>
                </a:rPr>
                <a:t>https://github.com/phyulwin</a:t>
              </a:r>
              <a:r>
                <a:rPr lang="en-US" sz="2400" dirty="0">
                  <a:latin typeface="DM Sans"/>
                  <a:ea typeface="DM Sans"/>
                  <a:cs typeface="DM Sans"/>
                  <a:sym typeface="DM Sans"/>
                </a:rPr>
                <a:t>  </a:t>
              </a:r>
              <a:endParaRPr lang="en-US" sz="2400" dirty="0">
                <a:latin typeface="DM Sans"/>
                <a:ea typeface="DM Sans"/>
                <a:cs typeface="DM Sans"/>
              </a:endParaRPr>
            </a:p>
            <a:p>
              <a:pPr algn="l">
                <a:lnSpc>
                  <a:spcPts val="3600"/>
                </a:lnSpc>
              </a:pPr>
              <a:endParaRPr lang="en-US" sz="2400" dirty="0">
                <a:latin typeface="DM Sans"/>
                <a:ea typeface="DM Sans"/>
                <a:cs typeface="DM Sans"/>
              </a:endParaRPr>
            </a:p>
            <a:p>
              <a:pPr algn="l">
                <a:lnSpc>
                  <a:spcPts val="3600"/>
                </a:lnSpc>
              </a:pPr>
              <a:r>
                <a:rPr lang="en-US" sz="2400" dirty="0">
                  <a:latin typeface="DM Sans"/>
                  <a:ea typeface="DM Sans"/>
                  <a:cs typeface="DM Sans"/>
                  <a:sym typeface="DM Sans"/>
                </a:rPr>
                <a:t>Project Repository:</a:t>
              </a:r>
              <a:endParaRPr lang="en-US" sz="2400" dirty="0">
                <a:latin typeface="DM Sans"/>
                <a:ea typeface="DM Sans"/>
                <a:cs typeface="DM Sans"/>
              </a:endParaRPr>
            </a:p>
            <a:p>
              <a:pPr algn="l">
                <a:lnSpc>
                  <a:spcPts val="3600"/>
                </a:lnSpc>
              </a:pPr>
              <a:r>
                <a:rPr lang="en-US" sz="2400" u="sng" dirty="0">
                  <a:latin typeface="DM Sans"/>
                  <a:ea typeface="DM Sans"/>
                  <a:cs typeface="DM Sans"/>
                  <a:sym typeface="DM Sans"/>
                </a:rPr>
                <a:t>https://github.com/phyulwin/ML-Image-Prediction-Tagging </a:t>
              </a:r>
              <a:endParaRPr lang="en-US" sz="2400" u="sng" dirty="0">
                <a:latin typeface="DM Sans"/>
                <a:ea typeface="DM Sans"/>
                <a:cs typeface="DM San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6200"/>
              <a:ext cx="6195786" cy="7573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325"/>
                </a:lnSpc>
                <a:spcBef>
                  <a:spcPct val="0"/>
                </a:spcBef>
              </a:pPr>
              <a:r>
                <a:rPr lang="en-US" sz="4300" spc="-86" dirty="0">
                  <a:latin typeface="Poppins Medium"/>
                  <a:ea typeface="Poppins Medium"/>
                  <a:cs typeface="Poppins Medium"/>
                  <a:sym typeface="Poppins Medium"/>
                </a:rPr>
                <a:t>Thank You</a:t>
              </a:r>
              <a:endParaRPr lang="en-US" sz="4300" spc="-86" dirty="0">
                <a:latin typeface="Poppins Medium"/>
                <a:ea typeface="Poppins Medium"/>
                <a:cs typeface="Poppins Medium"/>
              </a:endParaRPr>
            </a:p>
          </p:txBody>
        </p:sp>
      </p:grpSp>
      <p:pic>
        <p:nvPicPr>
          <p:cNvPr id="8" name="Picture 7" descr="File:Rickrolling QR code.png">
            <a:extLst>
              <a:ext uri="{FF2B5EF4-FFF2-40B4-BE49-F238E27FC236}">
                <a16:creationId xmlns:a16="http://schemas.microsoft.com/office/drawing/2014/main" id="{8056D933-E33C-84F4-62BD-9994EED390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2710" y="4588338"/>
            <a:ext cx="1792041" cy="179204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Models Information  Phase 1 &amp; 2:  From-Scratch CNN on COCO-2017  (80-way, multi-label) </vt:lpstr>
      <vt:lpstr>Phase 3: 181-way Fusion Model (COCO+Food101)</vt:lpstr>
      <vt:lpstr>Phase 4: Fine-tuning MobileNetV2 on ImageNet-R</vt:lpstr>
      <vt:lpstr>Phase 5: Fine-tuning ResNet-18 on Furniture Dataset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CS4200Presentation</dc:title>
  <cp:revision>137</cp:revision>
  <dcterms:created xsi:type="dcterms:W3CDTF">2006-08-16T00:00:00Z</dcterms:created>
  <dcterms:modified xsi:type="dcterms:W3CDTF">2025-04-29T20:14:11Z</dcterms:modified>
  <dc:identifier>DAGaSHI-kCA</dc:identifier>
</cp:coreProperties>
</file>

<file path=docProps/thumbnail.jpeg>
</file>